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embeddedFontLst>
    <p:embeddedFont>
      <p:font typeface="Montserrat"/>
      <p:regular r:id="rId25"/>
      <p:bold r:id="rId26"/>
      <p:italic r:id="rId27"/>
      <p:boldItalic r:id="rId28"/>
    </p:embeddedFont>
    <p:embeddedFont>
      <p:font typeface="Bree Serif"/>
      <p:regular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BreeSerif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a7e0d4cc2e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a7e0d4cc2e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a7e0d4cc2e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a7e0d4cc2e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a7e0d4cc2e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a7e0d4cc2e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95959"/>
                </a:solidFill>
              </a:rPr>
              <a:t>Discussion Notes: </a:t>
            </a:r>
            <a:r>
              <a:rPr lang="en">
                <a:solidFill>
                  <a:srgbClr val="595959"/>
                </a:solidFill>
              </a:rPr>
              <a:t>Solicit children’s opinions, but do not comment on whether you agree or disagree until after the end of the episode.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rgbClr val="595959"/>
                </a:solidFill>
              </a:rPr>
              <a:t>After the discussion, show children the rest of the episode, with Jodhi’s decision.</a:t>
            </a:r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a7e0d4cc2e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a7e0d4cc2e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rgbClr val="434343"/>
                </a:solidFill>
              </a:rPr>
              <a:t>Discussion Notes: </a:t>
            </a:r>
            <a:r>
              <a:rPr lang="en" sz="1000">
                <a:solidFill>
                  <a:srgbClr val="434343"/>
                </a:solidFill>
              </a:rPr>
              <a:t>Encourage</a:t>
            </a:r>
            <a:r>
              <a:rPr lang="en" sz="1000">
                <a:solidFill>
                  <a:srgbClr val="434343"/>
                </a:solidFill>
              </a:rPr>
              <a:t> children to think back to their verdicts. Did Jodhi reach the same conclusion? Why or why not?</a:t>
            </a:r>
            <a:endParaRPr sz="1000">
              <a:solidFill>
                <a:srgbClr val="434343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a7e0d4cc2e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a7e0d4cc2e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rgbClr val="595959"/>
                </a:solidFill>
              </a:rPr>
              <a:t>Discussion Notes: You may continue the discussion if the class has </a:t>
            </a:r>
            <a:r>
              <a:rPr lang="en" sz="1000">
                <a:solidFill>
                  <a:srgbClr val="595959"/>
                </a:solidFill>
              </a:rPr>
              <a:t>differing</a:t>
            </a:r>
            <a:r>
              <a:rPr lang="en" sz="1000">
                <a:solidFill>
                  <a:srgbClr val="595959"/>
                </a:solidFill>
              </a:rPr>
              <a:t> </a:t>
            </a:r>
            <a:r>
              <a:rPr lang="en" sz="1000">
                <a:solidFill>
                  <a:srgbClr val="595959"/>
                </a:solidFill>
              </a:rPr>
              <a:t>opinions</a:t>
            </a:r>
            <a:r>
              <a:rPr lang="en" sz="1000">
                <a:solidFill>
                  <a:srgbClr val="595959"/>
                </a:solidFill>
              </a:rPr>
              <a:t> on the verdict. This is also an opportunity to consider how the home story line connects to the courtroom issue. </a:t>
            </a:r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a7e0d4cc2e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a7e0d4cc2e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95959"/>
                </a:solidFill>
              </a:rPr>
              <a:t>Discussion Notes: Turn the issue explored in Judge Jodhi’s case into a dilemma that kids in your school might face, such as two kids in a class project who each have their own opinion about who is doing the most work. </a:t>
            </a:r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930d814dd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930d814dd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595959"/>
                </a:solidFill>
              </a:rPr>
              <a:t>Discussion Notes: </a:t>
            </a:r>
            <a:r>
              <a:rPr lang="en" sz="1000">
                <a:solidFill>
                  <a:srgbClr val="595959"/>
                </a:solidFill>
              </a:rPr>
              <a:t>Get the volunteer plaintiff and </a:t>
            </a:r>
            <a:r>
              <a:rPr lang="en" sz="1000">
                <a:solidFill>
                  <a:srgbClr val="595959"/>
                </a:solidFill>
              </a:rPr>
              <a:t>defendant</a:t>
            </a:r>
            <a:r>
              <a:rPr lang="en" sz="1000">
                <a:solidFill>
                  <a:srgbClr val="595959"/>
                </a:solidFill>
              </a:rPr>
              <a:t> prepared for their role with a few talking points that summarize their main arguments. </a:t>
            </a:r>
            <a:r>
              <a:rPr lang="en">
                <a:solidFill>
                  <a:srgbClr val="595959"/>
                </a:solidFill>
              </a:rPr>
              <a:t>Encourage the two volunteers to come up with their own points to support their positions too.</a:t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930d814dd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930d814dd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95959"/>
                </a:solidFill>
              </a:rPr>
              <a:t>Discussion Notes: </a:t>
            </a:r>
            <a:r>
              <a:rPr lang="en">
                <a:solidFill>
                  <a:srgbClr val="595959"/>
                </a:solidFill>
              </a:rPr>
              <a:t>Once the volunteers finish, it’s up to the entire class to form their own opinions about the case, and what they would decide if they were Judge Jodhi:  Whom do they think is right: Kid #1, Kid #2, or is it something in between? Why?</a:t>
            </a:r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930d814dd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930d814dd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95959"/>
                </a:solidFill>
              </a:rPr>
              <a:t>Discussion Notes: </a:t>
            </a:r>
            <a:r>
              <a:rPr lang="en">
                <a:solidFill>
                  <a:srgbClr val="595959"/>
                </a:solidFill>
              </a:rPr>
              <a:t>Encourage the children to make the connection between the SEL/Citizenship skills in the episode and this issue they may face in their classroom. You may explore other times when an issue like this tends to come up. </a:t>
            </a:r>
            <a:endParaRPr sz="100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a7e0d4cc2e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a7e0d4cc2e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a96259b5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a96259b5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a571919d81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a571919d81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a92939bcc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a92939bcc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ab68d5c9f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ab68d5c9f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a96259b55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a96259b55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ab68d5c9f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ab68d5c9f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Beginning of student slides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a7e0d4cc2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a7e0d4cc2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Discussion Notes: </a:t>
            </a:r>
            <a:r>
              <a:rPr lang="en" sz="1200">
                <a:solidFill>
                  <a:schemeClr val="dk1"/>
                </a:solidFill>
              </a:rPr>
              <a:t>Help students understand and define the SEL or Citizenship skills presented in the episode. The goal is to surface previous knowledge and create a common understanding. 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bfc28cd3e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bfc28cd3e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Discussion Notes: </a:t>
            </a:r>
            <a:r>
              <a:rPr lang="en">
                <a:solidFill>
                  <a:schemeClr val="dk1"/>
                </a:solidFill>
              </a:rPr>
              <a:t>Encourage children to share their previous experiences using this skill to help them personalize the lesson. 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930d814dd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930d814d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434343"/>
                </a:solidFill>
              </a:rPr>
              <a:t>Discussion Notes: </a:t>
            </a:r>
            <a:r>
              <a:rPr lang="en" sz="1200">
                <a:solidFill>
                  <a:srgbClr val="434343"/>
                </a:solidFill>
              </a:rPr>
              <a:t>Prepare learners to follow the episode story and form opinions that they can share in the post viewing discussion. 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rgbClr val="83539E"/>
            </a:gs>
            <a:gs pos="100000">
              <a:srgbClr val="3E2063"/>
            </a:gs>
          </a:gsLst>
          <a:lin ang="54007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title="JJ Generic Poster.png"/>
          <p:cNvPicPr preferRelativeResize="0"/>
          <p:nvPr/>
        </p:nvPicPr>
        <p:blipFill rotWithShape="1">
          <a:blip r:embed="rId2">
            <a:alphaModFix/>
          </a:blip>
          <a:srcRect b="159" l="0" r="0" t="169"/>
          <a:stretch/>
        </p:blipFill>
        <p:spPr>
          <a:xfrm>
            <a:off x="1774500" y="912150"/>
            <a:ext cx="5595000" cy="3136798"/>
          </a:xfrm>
          <a:prstGeom prst="rect">
            <a:avLst/>
          </a:prstGeom>
          <a:noFill/>
          <a:ln cap="flat" cmpd="sng" w="38100">
            <a:solidFill>
              <a:srgbClr val="FDC4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" name="Google Shape;11;p2" title="JJ_Logo_Eng_Colou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0687" y="180975"/>
            <a:ext cx="1482626" cy="151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 title="BBB_Logo_Studios_Whi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500" y="154625"/>
            <a:ext cx="809047" cy="28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ctrTitle"/>
          </p:nvPr>
        </p:nvSpPr>
        <p:spPr>
          <a:xfrm>
            <a:off x="311700" y="4048950"/>
            <a:ext cx="85206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DC400"/>
              </a:buClr>
              <a:buSzPts val="3400"/>
              <a:buFont typeface="Bree Serif"/>
              <a:buNone/>
              <a:defRPr sz="3400">
                <a:solidFill>
                  <a:srgbClr val="FDC400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DC400"/>
              </a:buClr>
              <a:buSzPts val="3400"/>
              <a:buFont typeface="Bree Serif"/>
              <a:buNone/>
              <a:defRPr sz="3400">
                <a:solidFill>
                  <a:srgbClr val="FDC400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DC400"/>
              </a:buClr>
              <a:buSzPts val="3400"/>
              <a:buFont typeface="Bree Serif"/>
              <a:buNone/>
              <a:defRPr sz="3400">
                <a:solidFill>
                  <a:srgbClr val="FDC400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DC400"/>
              </a:buClr>
              <a:buSzPts val="3400"/>
              <a:buFont typeface="Bree Serif"/>
              <a:buNone/>
              <a:defRPr sz="3400">
                <a:solidFill>
                  <a:srgbClr val="FDC400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DC400"/>
              </a:buClr>
              <a:buSzPts val="3400"/>
              <a:buFont typeface="Bree Serif"/>
              <a:buNone/>
              <a:defRPr sz="3400">
                <a:solidFill>
                  <a:srgbClr val="FDC400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DC400"/>
              </a:buClr>
              <a:buSzPts val="3400"/>
              <a:buFont typeface="Bree Serif"/>
              <a:buNone/>
              <a:defRPr sz="3400">
                <a:solidFill>
                  <a:srgbClr val="FDC400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DC400"/>
              </a:buClr>
              <a:buSzPts val="3400"/>
              <a:buFont typeface="Bree Serif"/>
              <a:buNone/>
              <a:defRPr sz="3400">
                <a:solidFill>
                  <a:srgbClr val="FDC400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DC400"/>
              </a:buClr>
              <a:buSzPts val="3400"/>
              <a:buFont typeface="Bree Serif"/>
              <a:buNone/>
              <a:defRPr sz="3400">
                <a:solidFill>
                  <a:srgbClr val="FDC400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DC400"/>
              </a:buClr>
              <a:buSzPts val="3400"/>
              <a:buFont typeface="Bree Serif"/>
              <a:buNone/>
              <a:defRPr sz="3400">
                <a:solidFill>
                  <a:srgbClr val="FDC400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11775" y="4601534"/>
            <a:ext cx="8520600" cy="34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/>
        </p:nvSpPr>
        <p:spPr>
          <a:xfrm>
            <a:off x="4444423" y="173264"/>
            <a:ext cx="45420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Copyright &amp; Trademark, Big Bad Boo Productions, inc. All Rights Reserved</a:t>
            </a:r>
            <a:endParaRPr sz="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gradFill>
          <a:gsLst>
            <a:gs pos="0">
              <a:srgbClr val="83539E"/>
            </a:gs>
            <a:gs pos="100000">
              <a:srgbClr val="3E2063"/>
            </a:gs>
          </a:gsLst>
          <a:lin ang="54007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 title="JJ_101_Still8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74500" y="1085425"/>
            <a:ext cx="5595000" cy="3147193"/>
          </a:xfrm>
          <a:prstGeom prst="rect">
            <a:avLst/>
          </a:prstGeom>
          <a:noFill/>
          <a:ln cap="flat" cmpd="sng" w="38100">
            <a:solidFill>
              <a:srgbClr val="FDC4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311700" y="339500"/>
            <a:ext cx="85206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DC400"/>
              </a:buClr>
              <a:buSzPts val="3400"/>
              <a:buFont typeface="Bree Serif"/>
              <a:buNone/>
              <a:defRPr sz="3400">
                <a:solidFill>
                  <a:srgbClr val="FDC400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DC400"/>
              </a:buClr>
              <a:buSzPts val="3400"/>
              <a:buFont typeface="Bree Serif"/>
              <a:buNone/>
              <a:defRPr sz="3400">
                <a:solidFill>
                  <a:srgbClr val="FDC400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DC400"/>
              </a:buClr>
              <a:buSzPts val="3400"/>
              <a:buFont typeface="Bree Serif"/>
              <a:buNone/>
              <a:defRPr sz="3400">
                <a:solidFill>
                  <a:srgbClr val="FDC400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DC400"/>
              </a:buClr>
              <a:buSzPts val="3400"/>
              <a:buFont typeface="Bree Serif"/>
              <a:buNone/>
              <a:defRPr sz="3400">
                <a:solidFill>
                  <a:srgbClr val="FDC400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DC400"/>
              </a:buClr>
              <a:buSzPts val="3400"/>
              <a:buFont typeface="Bree Serif"/>
              <a:buNone/>
              <a:defRPr sz="3400">
                <a:solidFill>
                  <a:srgbClr val="FDC400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DC400"/>
              </a:buClr>
              <a:buSzPts val="3400"/>
              <a:buFont typeface="Bree Serif"/>
              <a:buNone/>
              <a:defRPr sz="3400">
                <a:solidFill>
                  <a:srgbClr val="FDC400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DC400"/>
              </a:buClr>
              <a:buSzPts val="3400"/>
              <a:buFont typeface="Bree Serif"/>
              <a:buNone/>
              <a:defRPr sz="3400">
                <a:solidFill>
                  <a:srgbClr val="FDC400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DC400"/>
              </a:buClr>
              <a:buSzPts val="3400"/>
              <a:buFont typeface="Bree Serif"/>
              <a:buNone/>
              <a:defRPr sz="3400">
                <a:solidFill>
                  <a:srgbClr val="FDC400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DC400"/>
              </a:buClr>
              <a:buSzPts val="3400"/>
              <a:buFont typeface="Bree Serif"/>
              <a:buNone/>
              <a:defRPr sz="3400">
                <a:solidFill>
                  <a:srgbClr val="FDC400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8475" y="2159271"/>
            <a:ext cx="2316500" cy="282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73F6D"/>
              </a:buClr>
              <a:buSzPts val="3600"/>
              <a:buFont typeface="Bree Serif"/>
              <a:buNone/>
              <a:defRPr sz="3600">
                <a:solidFill>
                  <a:srgbClr val="773F6D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73F6D"/>
              </a:buClr>
              <a:buSzPts val="3600"/>
              <a:buFont typeface="Bree Serif"/>
              <a:buNone/>
              <a:defRPr sz="3600">
                <a:solidFill>
                  <a:srgbClr val="773F6D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73F6D"/>
              </a:buClr>
              <a:buSzPts val="3600"/>
              <a:buFont typeface="Bree Serif"/>
              <a:buNone/>
              <a:defRPr sz="3600">
                <a:solidFill>
                  <a:srgbClr val="773F6D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73F6D"/>
              </a:buClr>
              <a:buSzPts val="3600"/>
              <a:buFont typeface="Bree Serif"/>
              <a:buNone/>
              <a:defRPr sz="3600">
                <a:solidFill>
                  <a:srgbClr val="773F6D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73F6D"/>
              </a:buClr>
              <a:buSzPts val="3600"/>
              <a:buFont typeface="Bree Serif"/>
              <a:buNone/>
              <a:defRPr sz="3600">
                <a:solidFill>
                  <a:srgbClr val="773F6D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73F6D"/>
              </a:buClr>
              <a:buSzPts val="3600"/>
              <a:buFont typeface="Bree Serif"/>
              <a:buNone/>
              <a:defRPr sz="3600">
                <a:solidFill>
                  <a:srgbClr val="773F6D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73F6D"/>
              </a:buClr>
              <a:buSzPts val="3600"/>
              <a:buFont typeface="Bree Serif"/>
              <a:buNone/>
              <a:defRPr sz="3600">
                <a:solidFill>
                  <a:srgbClr val="773F6D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73F6D"/>
              </a:buClr>
              <a:buSzPts val="3600"/>
              <a:buFont typeface="Bree Serif"/>
              <a:buNone/>
              <a:defRPr sz="3600">
                <a:solidFill>
                  <a:srgbClr val="773F6D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73F6D"/>
              </a:buClr>
              <a:buSzPts val="3600"/>
              <a:buFont typeface="Bree Serif"/>
              <a:buNone/>
              <a:defRPr sz="3600">
                <a:solidFill>
                  <a:srgbClr val="773F6D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Red" type="tx">
  <p:cSld name="TITLE_AND_BODY">
    <p:bg>
      <p:bgPr>
        <a:solidFill>
          <a:srgbClr val="E8461B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 flipH="1" rot="10800000">
            <a:off x="225325" y="208050"/>
            <a:ext cx="8693100" cy="47274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5"/>
          <p:cNvSpPr txBox="1"/>
          <p:nvPr>
            <p:ph type="title"/>
          </p:nvPr>
        </p:nvSpPr>
        <p:spPr>
          <a:xfrm>
            <a:off x="542725" y="445025"/>
            <a:ext cx="805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33214"/>
              </a:buClr>
              <a:buSzPts val="2800"/>
              <a:buFont typeface="Bree Serif"/>
              <a:buNone/>
              <a:defRPr>
                <a:solidFill>
                  <a:srgbClr val="A33214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A33214"/>
              </a:buClr>
              <a:buSzPts val="2800"/>
              <a:buFont typeface="Bree Serif"/>
              <a:buNone/>
              <a:defRPr>
                <a:solidFill>
                  <a:srgbClr val="A33214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A33214"/>
              </a:buClr>
              <a:buSzPts val="2800"/>
              <a:buFont typeface="Bree Serif"/>
              <a:buNone/>
              <a:defRPr>
                <a:solidFill>
                  <a:srgbClr val="A33214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A33214"/>
              </a:buClr>
              <a:buSzPts val="2800"/>
              <a:buFont typeface="Bree Serif"/>
              <a:buNone/>
              <a:defRPr>
                <a:solidFill>
                  <a:srgbClr val="A33214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A33214"/>
              </a:buClr>
              <a:buSzPts val="2800"/>
              <a:buFont typeface="Bree Serif"/>
              <a:buNone/>
              <a:defRPr>
                <a:solidFill>
                  <a:srgbClr val="A33214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A33214"/>
              </a:buClr>
              <a:buSzPts val="2800"/>
              <a:buFont typeface="Bree Serif"/>
              <a:buNone/>
              <a:defRPr>
                <a:solidFill>
                  <a:srgbClr val="A33214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A33214"/>
              </a:buClr>
              <a:buSzPts val="2800"/>
              <a:buFont typeface="Bree Serif"/>
              <a:buNone/>
              <a:defRPr>
                <a:solidFill>
                  <a:srgbClr val="A33214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A33214"/>
              </a:buClr>
              <a:buSzPts val="2800"/>
              <a:buFont typeface="Bree Serif"/>
              <a:buNone/>
              <a:defRPr>
                <a:solidFill>
                  <a:srgbClr val="A33214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A33214"/>
              </a:buClr>
              <a:buSzPts val="2800"/>
              <a:buFont typeface="Bree Serif"/>
              <a:buNone/>
              <a:defRPr>
                <a:solidFill>
                  <a:srgbClr val="A33214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542725" y="1076275"/>
            <a:ext cx="8058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" name="Google Shape;28;p5" title="JJ_Brigid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13109" y="2944631"/>
            <a:ext cx="1507310" cy="216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Green">
  <p:cSld name="TITLE_AND_BODY_1">
    <p:bg>
      <p:bgPr>
        <a:solidFill>
          <a:srgbClr val="4DAE6C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 flipH="1" rot="10800000">
            <a:off x="225325" y="208050"/>
            <a:ext cx="8693100" cy="47274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2D75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6"/>
          <p:cNvSpPr txBox="1"/>
          <p:nvPr>
            <p:ph type="title"/>
          </p:nvPr>
        </p:nvSpPr>
        <p:spPr>
          <a:xfrm>
            <a:off x="542725" y="445025"/>
            <a:ext cx="805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D7555"/>
              </a:buClr>
              <a:buSzPts val="2800"/>
              <a:buFont typeface="Bree Serif"/>
              <a:buNone/>
              <a:defRPr>
                <a:solidFill>
                  <a:srgbClr val="2D7555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D7555"/>
              </a:buClr>
              <a:buSzPts val="2800"/>
              <a:buFont typeface="Bree Serif"/>
              <a:buNone/>
              <a:defRPr>
                <a:solidFill>
                  <a:srgbClr val="2D7555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D7555"/>
              </a:buClr>
              <a:buSzPts val="2800"/>
              <a:buFont typeface="Bree Serif"/>
              <a:buNone/>
              <a:defRPr>
                <a:solidFill>
                  <a:srgbClr val="2D7555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D7555"/>
              </a:buClr>
              <a:buSzPts val="2800"/>
              <a:buFont typeface="Bree Serif"/>
              <a:buNone/>
              <a:defRPr>
                <a:solidFill>
                  <a:srgbClr val="2D7555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D7555"/>
              </a:buClr>
              <a:buSzPts val="2800"/>
              <a:buFont typeface="Bree Serif"/>
              <a:buNone/>
              <a:defRPr>
                <a:solidFill>
                  <a:srgbClr val="2D7555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D7555"/>
              </a:buClr>
              <a:buSzPts val="2800"/>
              <a:buFont typeface="Bree Serif"/>
              <a:buNone/>
              <a:defRPr>
                <a:solidFill>
                  <a:srgbClr val="2D7555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D7555"/>
              </a:buClr>
              <a:buSzPts val="2800"/>
              <a:buFont typeface="Bree Serif"/>
              <a:buNone/>
              <a:defRPr>
                <a:solidFill>
                  <a:srgbClr val="2D7555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D7555"/>
              </a:buClr>
              <a:buSzPts val="2800"/>
              <a:buFont typeface="Bree Serif"/>
              <a:buNone/>
              <a:defRPr>
                <a:solidFill>
                  <a:srgbClr val="2D7555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D7555"/>
              </a:buClr>
              <a:buSzPts val="2800"/>
              <a:buFont typeface="Bree Serif"/>
              <a:buNone/>
              <a:defRPr>
                <a:solidFill>
                  <a:srgbClr val="2D7555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542725" y="1076275"/>
            <a:ext cx="8058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" name="Google Shape;3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170351" y="3537900"/>
            <a:ext cx="2697949" cy="15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Yellow">
  <p:cSld name="TITLE_AND_BODY_1_1">
    <p:bg>
      <p:bgPr>
        <a:solidFill>
          <a:srgbClr val="46AFBE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225325" y="208050"/>
            <a:ext cx="8693100" cy="47274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2D6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7"/>
          <p:cNvSpPr txBox="1"/>
          <p:nvPr>
            <p:ph type="title"/>
          </p:nvPr>
        </p:nvSpPr>
        <p:spPr>
          <a:xfrm>
            <a:off x="542725" y="445025"/>
            <a:ext cx="805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D6C75"/>
              </a:buClr>
              <a:buSzPts val="2800"/>
              <a:buFont typeface="Bree Serif"/>
              <a:buNone/>
              <a:defRPr>
                <a:solidFill>
                  <a:srgbClr val="2D6C75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D6C75"/>
              </a:buClr>
              <a:buSzPts val="2800"/>
              <a:buFont typeface="Bree Serif"/>
              <a:buNone/>
              <a:defRPr>
                <a:solidFill>
                  <a:srgbClr val="2D6C75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D6C75"/>
              </a:buClr>
              <a:buSzPts val="2800"/>
              <a:buFont typeface="Bree Serif"/>
              <a:buNone/>
              <a:defRPr>
                <a:solidFill>
                  <a:srgbClr val="2D6C75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D6C75"/>
              </a:buClr>
              <a:buSzPts val="2800"/>
              <a:buFont typeface="Bree Serif"/>
              <a:buNone/>
              <a:defRPr>
                <a:solidFill>
                  <a:srgbClr val="2D6C75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D6C75"/>
              </a:buClr>
              <a:buSzPts val="2800"/>
              <a:buFont typeface="Bree Serif"/>
              <a:buNone/>
              <a:defRPr>
                <a:solidFill>
                  <a:srgbClr val="2D6C75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D6C75"/>
              </a:buClr>
              <a:buSzPts val="2800"/>
              <a:buFont typeface="Bree Serif"/>
              <a:buNone/>
              <a:defRPr>
                <a:solidFill>
                  <a:srgbClr val="2D6C75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D6C75"/>
              </a:buClr>
              <a:buSzPts val="2800"/>
              <a:buFont typeface="Bree Serif"/>
              <a:buNone/>
              <a:defRPr>
                <a:solidFill>
                  <a:srgbClr val="2D6C75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D6C75"/>
              </a:buClr>
              <a:buSzPts val="2800"/>
              <a:buFont typeface="Bree Serif"/>
              <a:buNone/>
              <a:defRPr>
                <a:solidFill>
                  <a:srgbClr val="2D6C75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D6C75"/>
              </a:buClr>
              <a:buSzPts val="2800"/>
              <a:buFont typeface="Bree Serif"/>
              <a:buNone/>
              <a:defRPr>
                <a:solidFill>
                  <a:srgbClr val="2D6C75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542725" y="1076275"/>
            <a:ext cx="8058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" name="Google Shape;40;p7" title="JJ_Dog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61948" y="3498010"/>
            <a:ext cx="1778200" cy="169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Yellow 1">
  <p:cSld name="TITLE_AND_BODY_1_1_2">
    <p:bg>
      <p:bgPr>
        <a:solidFill>
          <a:srgbClr val="46AFBE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225325" y="208050"/>
            <a:ext cx="8693100" cy="47274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2D6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 txBox="1"/>
          <p:nvPr>
            <p:ph type="title"/>
          </p:nvPr>
        </p:nvSpPr>
        <p:spPr>
          <a:xfrm>
            <a:off x="542725" y="445025"/>
            <a:ext cx="805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D6C75"/>
              </a:buClr>
              <a:buSzPts val="2800"/>
              <a:buFont typeface="Bree Serif"/>
              <a:buNone/>
              <a:defRPr>
                <a:solidFill>
                  <a:srgbClr val="2D6C75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D6C75"/>
              </a:buClr>
              <a:buSzPts val="2800"/>
              <a:buFont typeface="Bree Serif"/>
              <a:buNone/>
              <a:defRPr>
                <a:solidFill>
                  <a:srgbClr val="2D6C75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D6C75"/>
              </a:buClr>
              <a:buSzPts val="2800"/>
              <a:buFont typeface="Bree Serif"/>
              <a:buNone/>
              <a:defRPr>
                <a:solidFill>
                  <a:srgbClr val="2D6C75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D6C75"/>
              </a:buClr>
              <a:buSzPts val="2800"/>
              <a:buFont typeface="Bree Serif"/>
              <a:buNone/>
              <a:defRPr>
                <a:solidFill>
                  <a:srgbClr val="2D6C75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D6C75"/>
              </a:buClr>
              <a:buSzPts val="2800"/>
              <a:buFont typeface="Bree Serif"/>
              <a:buNone/>
              <a:defRPr>
                <a:solidFill>
                  <a:srgbClr val="2D6C75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D6C75"/>
              </a:buClr>
              <a:buSzPts val="2800"/>
              <a:buFont typeface="Bree Serif"/>
              <a:buNone/>
              <a:defRPr>
                <a:solidFill>
                  <a:srgbClr val="2D6C75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D6C75"/>
              </a:buClr>
              <a:buSzPts val="2800"/>
              <a:buFont typeface="Bree Serif"/>
              <a:buNone/>
              <a:defRPr>
                <a:solidFill>
                  <a:srgbClr val="2D6C75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D6C75"/>
              </a:buClr>
              <a:buSzPts val="2800"/>
              <a:buFont typeface="Bree Serif"/>
              <a:buNone/>
              <a:defRPr>
                <a:solidFill>
                  <a:srgbClr val="2D6C75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D6C75"/>
              </a:buClr>
              <a:buSzPts val="2800"/>
              <a:buFont typeface="Bree Serif"/>
              <a:buNone/>
              <a:defRPr>
                <a:solidFill>
                  <a:srgbClr val="2D6C75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" type="body"/>
          </p:nvPr>
        </p:nvSpPr>
        <p:spPr>
          <a:xfrm>
            <a:off x="542725" y="1076275"/>
            <a:ext cx="8058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Purple">
  <p:cSld name="TITLE_AND_BODY_1_1_1">
    <p:bg>
      <p:bgPr>
        <a:solidFill>
          <a:srgbClr val="B05EA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225325" y="208050"/>
            <a:ext cx="8693100" cy="47274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773F6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542725" y="445025"/>
            <a:ext cx="805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73F6D"/>
              </a:buClr>
              <a:buSzPts val="2800"/>
              <a:buFont typeface="Bree Serif"/>
              <a:buNone/>
              <a:defRPr>
                <a:solidFill>
                  <a:srgbClr val="773F6D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73F6D"/>
              </a:buClr>
              <a:buSzPts val="2800"/>
              <a:buFont typeface="Bree Serif"/>
              <a:buNone/>
              <a:defRPr>
                <a:solidFill>
                  <a:srgbClr val="773F6D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73F6D"/>
              </a:buClr>
              <a:buSzPts val="2800"/>
              <a:buFont typeface="Bree Serif"/>
              <a:buNone/>
              <a:defRPr>
                <a:solidFill>
                  <a:srgbClr val="773F6D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73F6D"/>
              </a:buClr>
              <a:buSzPts val="2800"/>
              <a:buFont typeface="Bree Serif"/>
              <a:buNone/>
              <a:defRPr>
                <a:solidFill>
                  <a:srgbClr val="773F6D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73F6D"/>
              </a:buClr>
              <a:buSzPts val="2800"/>
              <a:buFont typeface="Bree Serif"/>
              <a:buNone/>
              <a:defRPr>
                <a:solidFill>
                  <a:srgbClr val="773F6D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73F6D"/>
              </a:buClr>
              <a:buSzPts val="2800"/>
              <a:buFont typeface="Bree Serif"/>
              <a:buNone/>
              <a:defRPr>
                <a:solidFill>
                  <a:srgbClr val="773F6D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73F6D"/>
              </a:buClr>
              <a:buSzPts val="2800"/>
              <a:buFont typeface="Bree Serif"/>
              <a:buNone/>
              <a:defRPr>
                <a:solidFill>
                  <a:srgbClr val="773F6D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73F6D"/>
              </a:buClr>
              <a:buSzPts val="2800"/>
              <a:buFont typeface="Bree Serif"/>
              <a:buNone/>
              <a:defRPr>
                <a:solidFill>
                  <a:srgbClr val="773F6D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73F6D"/>
              </a:buClr>
              <a:buSzPts val="2800"/>
              <a:buFont typeface="Bree Serif"/>
              <a:buNone/>
              <a:defRPr>
                <a:solidFill>
                  <a:srgbClr val="773F6D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body"/>
          </p:nvPr>
        </p:nvSpPr>
        <p:spPr>
          <a:xfrm>
            <a:off x="542725" y="1076275"/>
            <a:ext cx="8058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" name="Google Shape;5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381815" y="2982900"/>
            <a:ext cx="1639325" cy="216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Purple 1">
  <p:cSld name="TITLE_AND_BODY_1_1_1_1">
    <p:bg>
      <p:bgPr>
        <a:solidFill>
          <a:srgbClr val="FDC400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225325" y="208050"/>
            <a:ext cx="8693100" cy="47274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 txBox="1"/>
          <p:nvPr>
            <p:ph type="title"/>
          </p:nvPr>
        </p:nvSpPr>
        <p:spPr>
          <a:xfrm>
            <a:off x="542725" y="445025"/>
            <a:ext cx="805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F9001"/>
              </a:buClr>
              <a:buSzPts val="2800"/>
              <a:buFont typeface="Bree Serif"/>
              <a:buNone/>
              <a:defRPr>
                <a:solidFill>
                  <a:srgbClr val="BF900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F9001"/>
              </a:buClr>
              <a:buSzPts val="2800"/>
              <a:buFont typeface="Bree Serif"/>
              <a:buNone/>
              <a:defRPr>
                <a:solidFill>
                  <a:srgbClr val="BF900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F9001"/>
              </a:buClr>
              <a:buSzPts val="2800"/>
              <a:buFont typeface="Bree Serif"/>
              <a:buNone/>
              <a:defRPr>
                <a:solidFill>
                  <a:srgbClr val="BF900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F9001"/>
              </a:buClr>
              <a:buSzPts val="2800"/>
              <a:buFont typeface="Bree Serif"/>
              <a:buNone/>
              <a:defRPr>
                <a:solidFill>
                  <a:srgbClr val="BF900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F9001"/>
              </a:buClr>
              <a:buSzPts val="2800"/>
              <a:buFont typeface="Bree Serif"/>
              <a:buNone/>
              <a:defRPr>
                <a:solidFill>
                  <a:srgbClr val="BF900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F9001"/>
              </a:buClr>
              <a:buSzPts val="2800"/>
              <a:buFont typeface="Bree Serif"/>
              <a:buNone/>
              <a:defRPr>
                <a:solidFill>
                  <a:srgbClr val="BF900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F9001"/>
              </a:buClr>
              <a:buSzPts val="2800"/>
              <a:buFont typeface="Bree Serif"/>
              <a:buNone/>
              <a:defRPr>
                <a:solidFill>
                  <a:srgbClr val="BF900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F9001"/>
              </a:buClr>
              <a:buSzPts val="2800"/>
              <a:buFont typeface="Bree Serif"/>
              <a:buNone/>
              <a:defRPr>
                <a:solidFill>
                  <a:srgbClr val="BF900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F9001"/>
              </a:buClr>
              <a:buSzPts val="2800"/>
              <a:buFont typeface="Bree Serif"/>
              <a:buNone/>
              <a:defRPr>
                <a:solidFill>
                  <a:srgbClr val="BF900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42725" y="1076275"/>
            <a:ext cx="8058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" name="Google Shape;5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29941" y="3554304"/>
            <a:ext cx="2395976" cy="16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ree Serif"/>
              <a:buNone/>
              <a:defRPr sz="2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ree Serif"/>
              <a:buNone/>
              <a:defRPr sz="2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ree Serif"/>
              <a:buNone/>
              <a:defRPr sz="2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ree Serif"/>
              <a:buNone/>
              <a:defRPr sz="2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ree Serif"/>
              <a:buNone/>
              <a:defRPr sz="2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ree Serif"/>
              <a:buNone/>
              <a:defRPr sz="2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ree Serif"/>
              <a:buNone/>
              <a:defRPr sz="2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ree Serif"/>
              <a:buNone/>
              <a:defRPr sz="2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ree Serif"/>
              <a:buNone/>
              <a:defRPr sz="2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500"/>
              <a:buFont typeface="Montserrat"/>
              <a:buChar char="●"/>
              <a:defRPr sz="1500">
                <a:solidFill>
                  <a:srgbClr val="1F1F1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Montserrat"/>
              <a:buChar char="○"/>
              <a:defRPr sz="1100">
                <a:solidFill>
                  <a:srgbClr val="1F1F1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Montserrat"/>
              <a:buChar char="■"/>
              <a:defRPr sz="1100">
                <a:solidFill>
                  <a:srgbClr val="1F1F1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Montserrat"/>
              <a:buChar char="●"/>
              <a:defRPr sz="1100">
                <a:solidFill>
                  <a:srgbClr val="1F1F1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Montserrat"/>
              <a:buChar char="○"/>
              <a:defRPr sz="1100">
                <a:solidFill>
                  <a:srgbClr val="1F1F1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Montserrat"/>
              <a:buChar char="■"/>
              <a:defRPr sz="1100">
                <a:solidFill>
                  <a:srgbClr val="1F1F1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Montserrat"/>
              <a:buChar char="●"/>
              <a:defRPr sz="1100">
                <a:solidFill>
                  <a:srgbClr val="1F1F1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Montserrat"/>
              <a:buChar char="○"/>
              <a:defRPr sz="1100">
                <a:solidFill>
                  <a:srgbClr val="1F1F1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100"/>
              <a:buFont typeface="Montserrat"/>
              <a:buChar char="■"/>
              <a:defRPr sz="1100">
                <a:solidFill>
                  <a:srgbClr val="1F1F1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/>
          <p:nvPr>
            <p:ph type="ctrTitle"/>
          </p:nvPr>
        </p:nvSpPr>
        <p:spPr>
          <a:xfrm>
            <a:off x="311700" y="4048950"/>
            <a:ext cx="8520600" cy="93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Judge Jodhi</a:t>
            </a:r>
            <a:endParaRPr>
              <a:solidFill>
                <a:srgbClr val="FDC4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66"/>
              <a:t>Discussion and Activity Slide Template</a:t>
            </a:r>
            <a:endParaRPr sz="2166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05EA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542725" y="445025"/>
            <a:ext cx="8058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Pause for discussion before the verdict</a:t>
            </a:r>
            <a:endParaRPr sz="2820">
              <a:solidFill>
                <a:srgbClr val="B05EA1"/>
              </a:solidFill>
            </a:endParaRPr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542725" y="1167125"/>
            <a:ext cx="8058600" cy="261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D</a:t>
            </a:r>
            <a:r>
              <a:rPr lang="en" sz="2000"/>
              <a:t>iscuss</a:t>
            </a:r>
            <a:r>
              <a:rPr lang="en" sz="2000"/>
              <a:t> the case.</a:t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Examples: Who was the plaintiff? What did they complain about? Why did they feel that was wrong?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05EA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542725" y="445025"/>
            <a:ext cx="8058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Consider the case</a:t>
            </a:r>
            <a:endParaRPr sz="2820">
              <a:solidFill>
                <a:srgbClr val="B05EA1"/>
              </a:solidFill>
            </a:endParaRPr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542725" y="1152475"/>
            <a:ext cx="8058600" cy="251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Discuss both parties’ feelings and motives.</a:t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Examples: How do you think [name] felt being </a:t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accused of [incident]? Why did the plaintiff feel </a:t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t</a:t>
            </a:r>
            <a:r>
              <a:rPr lang="en" sz="2000"/>
              <a:t>hat [incident] was wrong?</a:t>
            </a: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05EA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542725" y="445025"/>
            <a:ext cx="8058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Share your verdict</a:t>
            </a:r>
            <a:endParaRPr sz="2820">
              <a:solidFill>
                <a:srgbClr val="B05EA1"/>
              </a:solidFill>
            </a:endParaRPr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542725" y="1152475"/>
            <a:ext cx="8058600" cy="292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Discuss the potential verdict.</a:t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Examples: </a:t>
            </a:r>
            <a:r>
              <a:rPr lang="en" sz="2000">
                <a:solidFill>
                  <a:srgbClr val="1F1F1F"/>
                </a:solidFill>
              </a:rPr>
              <a:t>Whom do you think is right – </a:t>
            </a:r>
            <a:r>
              <a:rPr lang="en" sz="2000"/>
              <a:t>[name], [name],</a:t>
            </a:r>
            <a:r>
              <a:rPr lang="en" sz="2000">
                <a:solidFill>
                  <a:srgbClr val="1F1F1F"/>
                </a:solidFill>
              </a:rPr>
              <a:t> or something in between? Why? </a:t>
            </a:r>
            <a:endParaRPr sz="2000">
              <a:solidFill>
                <a:srgbClr val="1F1F1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1F1F1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1F1F1F"/>
                </a:solidFill>
              </a:rPr>
              <a:t>What do you think Judge Julia will decide?</a:t>
            </a:r>
            <a:endParaRPr sz="2000">
              <a:solidFill>
                <a:srgbClr val="1F1F1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1F1F1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1F1F1F"/>
                </a:solidFill>
              </a:rPr>
              <a:t>Watch the rest of the video to find out.</a:t>
            </a:r>
            <a:endParaRPr b="1" sz="2000">
              <a:solidFill>
                <a:srgbClr val="1F1F1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542725" y="445025"/>
            <a:ext cx="8058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Post-viewing discussion</a:t>
            </a:r>
            <a:endParaRPr sz="2820"/>
          </a:p>
        </p:txBody>
      </p:sp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542725" y="1076275"/>
            <a:ext cx="8058600" cy="30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1F1F1F"/>
                </a:solidFill>
                <a:latin typeface="Montserrat"/>
                <a:ea typeface="Montserrat"/>
                <a:cs typeface="Montserrat"/>
                <a:sym typeface="Montserrat"/>
              </a:rPr>
              <a:t>In the end, what did Jodhi decide?  Why?</a:t>
            </a:r>
            <a:endParaRPr sz="2000">
              <a:solidFill>
                <a:srgbClr val="1F1F1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580575" y="1076275"/>
            <a:ext cx="7983000" cy="30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Additional</a:t>
            </a:r>
            <a:r>
              <a:rPr lang="en" sz="2000">
                <a:solidFill>
                  <a:schemeClr val="dk1"/>
                </a:solidFill>
              </a:rPr>
              <a:t> discussion points…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such as pro’s and con’s of the verdict.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42" name="Google Shape;142;p25"/>
          <p:cNvSpPr txBox="1"/>
          <p:nvPr>
            <p:ph type="title"/>
          </p:nvPr>
        </p:nvSpPr>
        <p:spPr>
          <a:xfrm>
            <a:off x="542725" y="445025"/>
            <a:ext cx="8058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Post-viewing discussion</a:t>
            </a:r>
            <a:endParaRPr sz="282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783D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542725" y="445025"/>
            <a:ext cx="8058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Take it further: In-Class Courtroom</a:t>
            </a:r>
            <a:endParaRPr sz="2820"/>
          </a:p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542725" y="1076275"/>
            <a:ext cx="8058600" cy="30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We need two volunteers to pretend to be the kids in a new case.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One will pretend to be the plaintiff, and the other will be the defendant. 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Each will act out his/her side of the case.</a:t>
            </a:r>
            <a:br>
              <a:rPr lang="en" sz="1800"/>
            </a:br>
            <a:br>
              <a:rPr lang="en" sz="1800"/>
            </a:br>
            <a:r>
              <a:rPr lang="en" sz="1800"/>
              <a:t>Today’s case is: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783D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542725" y="445025"/>
            <a:ext cx="8058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Take it further: In-Class Courtroom</a:t>
            </a:r>
            <a:endParaRPr sz="2820"/>
          </a:p>
        </p:txBody>
      </p:sp>
      <p:sp>
        <p:nvSpPr>
          <p:cNvPr id="154" name="Google Shape;154;p27"/>
          <p:cNvSpPr txBox="1"/>
          <p:nvPr>
            <p:ph idx="1" type="body"/>
          </p:nvPr>
        </p:nvSpPr>
        <p:spPr>
          <a:xfrm>
            <a:off x="542725" y="1076275"/>
            <a:ext cx="8058600" cy="30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Kid #1:</a:t>
            </a:r>
            <a:r>
              <a:rPr lang="en"/>
              <a:t> Provide talking points for the plaintiff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Kid #2:</a:t>
            </a:r>
            <a:r>
              <a:rPr lang="en"/>
              <a:t> Provide talking points for the defendant</a:t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783D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542725" y="445025"/>
            <a:ext cx="8058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Take it further: In-Class Courtroom</a:t>
            </a:r>
            <a:endParaRPr sz="2820"/>
          </a:p>
        </p:txBody>
      </p:sp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542725" y="1076275"/>
            <a:ext cx="8058600" cy="30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Whom do they think is right: Kid #1, Kid #2, 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or is it something in between?  Why?  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What would be the fair thing to do?</a:t>
            </a:r>
            <a:endParaRPr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783D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>
            <p:ph type="title"/>
          </p:nvPr>
        </p:nvSpPr>
        <p:spPr>
          <a:xfrm>
            <a:off x="542725" y="445025"/>
            <a:ext cx="8058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Take it further: In-Class Courtroom</a:t>
            </a:r>
            <a:endParaRPr sz="2820"/>
          </a:p>
        </p:txBody>
      </p:sp>
      <p:sp>
        <p:nvSpPr>
          <p:cNvPr id="166" name="Google Shape;166;p29"/>
          <p:cNvSpPr txBox="1"/>
          <p:nvPr>
            <p:ph idx="1" type="body"/>
          </p:nvPr>
        </p:nvSpPr>
        <p:spPr>
          <a:xfrm>
            <a:off x="542725" y="1076275"/>
            <a:ext cx="8058600" cy="30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How is this case similar to the one in the episode? 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How is it different?</a:t>
            </a:r>
            <a:endParaRPr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6AFBE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>
            <p:ph type="title"/>
          </p:nvPr>
        </p:nvSpPr>
        <p:spPr>
          <a:xfrm>
            <a:off x="542725" y="445025"/>
            <a:ext cx="8058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Take-home activity</a:t>
            </a:r>
            <a:endParaRPr sz="2820"/>
          </a:p>
        </p:txBody>
      </p:sp>
      <p:sp>
        <p:nvSpPr>
          <p:cNvPr id="172" name="Google Shape;172;p30"/>
          <p:cNvSpPr txBox="1"/>
          <p:nvPr>
            <p:ph idx="1" type="body"/>
          </p:nvPr>
        </p:nvSpPr>
        <p:spPr>
          <a:xfrm>
            <a:off x="542725" y="1076275"/>
            <a:ext cx="8058600" cy="35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Suggested Note to Send Home</a:t>
            </a:r>
            <a:endParaRPr b="1" sz="1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300"/>
              <a:t>Subject:</a:t>
            </a:r>
            <a:r>
              <a:rPr lang="en" sz="1300"/>
              <a:t> Today’s Judge Jodhi Social and Emotional Learning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300"/>
              <a:t>Message:</a:t>
            </a:r>
            <a:endParaRPr b="1" sz="1300"/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This week, students watched an episode of Judge Jodhi focused on [skill/theme].</a:t>
            </a: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Together, we talked about [big idea] and practiced this skill through [brief activity description].</a:t>
            </a: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At home, you might invite a short conversation by asking:</a:t>
            </a: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“What do you remember from the Judge Jodhi episode you watched today?”</a:t>
            </a: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“What choice did a character have to make?”</a:t>
            </a: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“What did you practice in class today?”</a:t>
            </a: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Thank you for partnering with us in supporting your child’s social </a:t>
            </a:r>
            <a:endParaRPr sz="1300"/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and emotional learning.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542725" y="445025"/>
            <a:ext cx="805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00">
                <a:solidFill>
                  <a:srgbClr val="2D6C75"/>
                </a:solidFill>
              </a:rPr>
              <a:t>For Teacher Reference</a:t>
            </a:r>
            <a:endParaRPr sz="3600">
              <a:solidFill>
                <a:srgbClr val="2D6C75"/>
              </a:solidFill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8915" y="2204200"/>
            <a:ext cx="1246226" cy="2350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/>
          <p:nvPr>
            <p:ph type="ctrTitle"/>
          </p:nvPr>
        </p:nvSpPr>
        <p:spPr>
          <a:xfrm>
            <a:off x="311700" y="339500"/>
            <a:ext cx="8520600" cy="6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419100" lvl="0" marL="457200" rtl="0" algn="ctr">
              <a:spcBef>
                <a:spcPts val="0"/>
              </a:spcBef>
              <a:spcAft>
                <a:spcPts val="0"/>
              </a:spcAft>
              <a:buClr>
                <a:srgbClr val="FDC400"/>
              </a:buClr>
              <a:buSzPts val="3000"/>
              <a:buFont typeface="Bree Serif"/>
              <a:buChar char="-"/>
            </a:pPr>
            <a:r>
              <a:rPr lang="en" sz="3000">
                <a:solidFill>
                  <a:srgbClr val="FDC400"/>
                </a:solidFill>
                <a:latin typeface="Bree Serif"/>
                <a:ea typeface="Bree Serif"/>
                <a:cs typeface="Bree Serif"/>
                <a:sym typeface="Bree Serif"/>
              </a:rPr>
              <a:t>End of Lesson  -</a:t>
            </a:r>
            <a:endParaRPr sz="3000">
              <a:solidFill>
                <a:srgbClr val="FDC4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542725" y="445025"/>
            <a:ext cx="805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Guidance</a:t>
            </a:r>
            <a:endParaRPr/>
          </a:p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542725" y="1076275"/>
            <a:ext cx="8058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This Lesson Builder helps you create a lesson that invites students to reflect, consider multiple perspectives, and practice the ideas together.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00"/>
              <a:t>How to Use This Lesson Builder</a:t>
            </a:r>
            <a:endParaRPr b="1"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Select your Judge Jodhi episode from the Master Episode Deck.</a:t>
            </a:r>
            <a:endParaRPr sz="1400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Copy the Title Slide for your episode.</a:t>
            </a:r>
            <a:endParaRPr sz="1400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Review the Story Summary &amp; Learning Objectives.</a:t>
            </a:r>
            <a:endParaRPr sz="14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Use the following slides to build a lesson that helps learners engage with the episode and practice the related SEL and Citizenship skills.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/>
        </p:nvSpPr>
        <p:spPr>
          <a:xfrm>
            <a:off x="542725" y="1050410"/>
            <a:ext cx="8058600" cy="2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1F1F"/>
                </a:solidFill>
                <a:latin typeface="Montserrat"/>
                <a:ea typeface="Montserrat"/>
                <a:cs typeface="Montserrat"/>
                <a:sym typeface="Montserrat"/>
              </a:rPr>
              <a:t>You will create:</a:t>
            </a:r>
            <a:endParaRPr b="1">
              <a:solidFill>
                <a:srgbClr val="1F1F1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1F1F"/>
                </a:solidFill>
                <a:latin typeface="Montserrat"/>
                <a:ea typeface="Montserrat"/>
                <a:cs typeface="Montserrat"/>
                <a:sym typeface="Montserrat"/>
              </a:rPr>
              <a:t>A preview discussion </a:t>
            </a:r>
            <a:r>
              <a:rPr lang="en">
                <a:solidFill>
                  <a:srgbClr val="1F1F1F"/>
                </a:solidFill>
                <a:latin typeface="Montserrat"/>
                <a:ea typeface="Montserrat"/>
                <a:cs typeface="Montserrat"/>
                <a:sym typeface="Montserrat"/>
              </a:rPr>
              <a:t>(to activate prior knowledge, surface learners’ experiences, and prepare them to engage with the episode)</a:t>
            </a:r>
            <a:endParaRPr>
              <a:solidFill>
                <a:srgbClr val="1F1F1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1F1F"/>
                </a:solidFill>
                <a:latin typeface="Montserrat"/>
                <a:ea typeface="Montserrat"/>
                <a:cs typeface="Montserrat"/>
                <a:sym typeface="Montserrat"/>
              </a:rPr>
              <a:t>A post-viewing discussion</a:t>
            </a:r>
            <a:r>
              <a:rPr lang="en">
                <a:solidFill>
                  <a:srgbClr val="1F1F1F"/>
                </a:solidFill>
                <a:latin typeface="Montserrat"/>
                <a:ea typeface="Montserrat"/>
                <a:cs typeface="Montserrat"/>
                <a:sym typeface="Montserrat"/>
              </a:rPr>
              <a:t> (to deepen shared understanding of the skills in the episode, check for comprehension, and help learners apply the ideas to real situations)</a:t>
            </a:r>
            <a:endParaRPr>
              <a:solidFill>
                <a:srgbClr val="1F1F1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1F1F"/>
                </a:solidFill>
                <a:latin typeface="Montserrat"/>
                <a:ea typeface="Montserrat"/>
                <a:cs typeface="Montserrat"/>
                <a:sym typeface="Montserrat"/>
              </a:rPr>
              <a:t>A hands-on activity</a:t>
            </a:r>
            <a:r>
              <a:rPr lang="en">
                <a:solidFill>
                  <a:srgbClr val="1F1F1F"/>
                </a:solidFill>
                <a:latin typeface="Montserrat"/>
                <a:ea typeface="Montserrat"/>
                <a:cs typeface="Montserrat"/>
                <a:sym typeface="Montserrat"/>
              </a:rPr>
              <a:t> (to embody the learning through action and transfer the episode’s themes into learners’ daily lives and relationships)</a:t>
            </a:r>
            <a:endParaRPr>
              <a:solidFill>
                <a:srgbClr val="1F1F1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1F1F1F"/>
                </a:solidFill>
                <a:latin typeface="Montserrat"/>
                <a:ea typeface="Montserrat"/>
                <a:cs typeface="Montserrat"/>
                <a:sym typeface="Montserrat"/>
              </a:rPr>
              <a:t>A reflection &amp; home connection </a:t>
            </a:r>
            <a:r>
              <a:rPr lang="en">
                <a:solidFill>
                  <a:srgbClr val="1F1F1F"/>
                </a:solidFill>
                <a:latin typeface="Montserrat"/>
                <a:ea typeface="Montserrat"/>
                <a:cs typeface="Montserrat"/>
                <a:sym typeface="Montserrat"/>
              </a:rPr>
              <a:t>(to reinforce the learning, support personal meaning-making, and extend the skills into the home environment)</a:t>
            </a:r>
            <a:endParaRPr>
              <a:solidFill>
                <a:srgbClr val="1F1F1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5"/>
          <p:cNvSpPr txBox="1"/>
          <p:nvPr>
            <p:ph type="title"/>
          </p:nvPr>
        </p:nvSpPr>
        <p:spPr>
          <a:xfrm>
            <a:off x="542725" y="445025"/>
            <a:ext cx="805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the Template</a:t>
            </a:r>
            <a:r>
              <a:rPr lang="en"/>
              <a:t> </a:t>
            </a:r>
            <a:r>
              <a:rPr lang="en"/>
              <a:t>Discussion and Activity Guide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542725" y="445025"/>
            <a:ext cx="8058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Class-Ready Slides</a:t>
            </a:r>
            <a:endParaRPr sz="3600"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8915" y="2204200"/>
            <a:ext cx="1246226" cy="2350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 title="JJ_Logo_Eng_Colou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0687" y="180975"/>
            <a:ext cx="1482626" cy="151592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>
            <p:ph type="ctrTitle"/>
          </p:nvPr>
        </p:nvSpPr>
        <p:spPr>
          <a:xfrm>
            <a:off x="311700" y="4048950"/>
            <a:ext cx="8520600" cy="78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Title Here</a:t>
            </a:r>
            <a:endParaRPr>
              <a:solidFill>
                <a:srgbClr val="FDC4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BC3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542725" y="445025"/>
            <a:ext cx="8058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Before we watch</a:t>
            </a:r>
            <a:endParaRPr sz="2820"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542725" y="1152475"/>
            <a:ext cx="8058600" cy="250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381000" marR="3810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381000" marR="38100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Example question: Why is this skill important? </a:t>
            </a:r>
            <a:endParaRPr sz="20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BC3F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542725" y="445025"/>
            <a:ext cx="8058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Before we watch</a:t>
            </a:r>
            <a:endParaRPr sz="2820"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542725" y="1152475"/>
            <a:ext cx="8058600" cy="250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When have you ever used this skill? How did it feel?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BC3F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542725" y="445025"/>
            <a:ext cx="8058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Before we watch</a:t>
            </a:r>
            <a:endParaRPr sz="2820"/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542725" y="1152475"/>
            <a:ext cx="8058600" cy="250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Today’s episode is about ____________and </a:t>
            </a:r>
            <a:endParaRPr sz="20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what happens when _________________________</a:t>
            </a:r>
            <a:endParaRPr sz="20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As you watch, consider the characters choices/feelings/challenges. 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B05EA1"/>
      </a:accent1>
      <a:accent2>
        <a:srgbClr val="E8461B"/>
      </a:accent2>
      <a:accent3>
        <a:srgbClr val="4DAE6C"/>
      </a:accent3>
      <a:accent4>
        <a:srgbClr val="46AFBE"/>
      </a:accent4>
      <a:accent5>
        <a:srgbClr val="FDC400"/>
      </a:accent5>
      <a:accent6>
        <a:srgbClr val="83539D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